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109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50" autoAdjust="0"/>
    <p:restoredTop sz="94660"/>
  </p:normalViewPr>
  <p:slideViewPr>
    <p:cSldViewPr snapToGrid="0">
      <p:cViewPr varScale="1">
        <p:scale>
          <a:sx n="120" d="100"/>
          <a:sy n="120"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677DC-0234-4D5D-BCCA-A48ED669E3D4}" type="datetimeFigureOut">
              <a:rPr lang="en-US" smtClean="0"/>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22760-3AA1-47A4-B960-61B68500DC71}" type="slidenum">
              <a:rPr lang="en-US" smtClean="0"/>
              <a:t>‹#›</a:t>
            </a:fld>
            <a:endParaRPr lang="en-US"/>
          </a:p>
        </p:txBody>
      </p:sp>
    </p:spTree>
    <p:extLst>
      <p:ext uri="{BB962C8B-B14F-4D97-AF65-F5344CB8AC3E}">
        <p14:creationId xmlns:p14="http://schemas.microsoft.com/office/powerpoint/2010/main" val="88245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Lucia</a:t>
            </a:r>
            <a:endParaRPr lang="en-US" sz="1200" b="1" kern="1200">
              <a:solidFill>
                <a:schemeClr val="dk1"/>
              </a:solidFill>
              <a:latin typeface="Lat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latin typeface="Lato"/>
                <a:ea typeface="+mn-ea"/>
                <a:cs typeface="+mn-cs"/>
              </a:rPr>
              <a:t>Guiding Principles (</a:t>
            </a:r>
            <a:r>
              <a:rPr lang="en-US"/>
              <a:t>9:10-9:20) (Slide 1 of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These will be incorporated into the policy on policies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Read through GPs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Does this support what you think is most critical for USC and what you envision for the future of policy governance?</a:t>
            </a:r>
            <a:endParaRPr kumimoji="0" lang="en-US" sz="1200" b="0" i="0" u="none" strike="noStrike" kern="1200" cap="none" spc="0" normalizeH="0" baseline="0" noProof="0">
              <a:ln>
                <a:noFill/>
              </a:ln>
              <a:solidFill>
                <a:prstClr val="black"/>
              </a:solidFill>
              <a:effectLst/>
              <a:uLnTx/>
              <a:uFillTx/>
              <a:latin typeface="Lato"/>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Zoom Poll: Yes/No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If no, discuss why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Contingency plan: If running too quickly, annotate which GP resonates most with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Break time – come back in 5 minutes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265CDB-4D89-4002-A998-3262B950A6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8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White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26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ntent_Subtitle">
    <p:spTree>
      <p:nvGrpSpPr>
        <p:cNvPr id="1" name=""/>
        <p:cNvGrpSpPr/>
        <p:nvPr/>
      </p:nvGrpSpPr>
      <p:grpSpPr>
        <a:xfrm>
          <a:off x="0" y="0"/>
          <a:ext cx="0" cy="0"/>
          <a:chOff x="0" y="0"/>
          <a:chExt cx="0" cy="0"/>
        </a:xfrm>
      </p:grpSpPr>
      <p:sp>
        <p:nvSpPr>
          <p:cNvPr id="2" name="Title 1"/>
          <p:cNvSpPr>
            <a:spLocks noGrp="1"/>
          </p:cNvSpPr>
          <p:nvPr>
            <p:ph type="title"/>
          </p:nvPr>
        </p:nvSpPr>
        <p:spPr>
          <a:xfrm>
            <a:off x="853440" y="274640"/>
            <a:ext cx="10485120" cy="528001"/>
          </a:xfrm>
        </p:spPr>
        <p:txBody>
          <a:bodyPr/>
          <a:lstStyle/>
          <a:p>
            <a:r>
              <a:rPr lang="en-US"/>
              <a:t>Click to edit Master title style</a:t>
            </a:r>
          </a:p>
        </p:txBody>
      </p:sp>
      <p:sp>
        <p:nvSpPr>
          <p:cNvPr id="4" name="Text Placeholder 3"/>
          <p:cNvSpPr>
            <a:spLocks noGrp="1"/>
          </p:cNvSpPr>
          <p:nvPr>
            <p:ph type="body" sz="quarter" idx="10"/>
          </p:nvPr>
        </p:nvSpPr>
        <p:spPr>
          <a:xfrm>
            <a:off x="853441" y="802641"/>
            <a:ext cx="10932583" cy="630767"/>
          </a:xfrm>
        </p:spPr>
        <p:txBody>
          <a:bodyPr/>
          <a:lstStyle>
            <a:lvl1pPr>
              <a:defRPr sz="1800">
                <a:solidFill>
                  <a:schemeClr val="accent3"/>
                </a:solidFill>
              </a:defRPr>
            </a:lvl1pPr>
            <a:lvl2pPr marL="228594" indent="0">
              <a:buNone/>
              <a:defRPr/>
            </a:lvl2pPr>
          </a:lstStyle>
          <a:p>
            <a:pPr lvl="0"/>
            <a:r>
              <a:rPr lang="en-US"/>
              <a:t>Edit Master text styles</a:t>
            </a:r>
          </a:p>
        </p:txBody>
      </p:sp>
    </p:spTree>
    <p:extLst>
      <p:ext uri="{BB962C8B-B14F-4D97-AF65-F5344CB8AC3E}">
        <p14:creationId xmlns:p14="http://schemas.microsoft.com/office/powerpoint/2010/main" val="384893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Content_Headlin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295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Full Color">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4"/>
          </a:p>
        </p:txBody>
      </p:sp>
    </p:spTree>
    <p:extLst>
      <p:ext uri="{BB962C8B-B14F-4D97-AF65-F5344CB8AC3E}">
        <p14:creationId xmlns:p14="http://schemas.microsoft.com/office/powerpoint/2010/main" val="501654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7957687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Breadcrumbs">
    <p:spTree>
      <p:nvGrpSpPr>
        <p:cNvPr id="1" name=""/>
        <p:cNvGrpSpPr/>
        <p:nvPr/>
      </p:nvGrpSpPr>
      <p:grpSpPr>
        <a:xfrm>
          <a:off x="0" y="0"/>
          <a:ext cx="0" cy="0"/>
          <a:chOff x="0" y="0"/>
          <a:chExt cx="0" cy="0"/>
        </a:xfrm>
      </p:grpSpPr>
      <p:sp>
        <p:nvSpPr>
          <p:cNvPr id="2" name="Title 1"/>
          <p:cNvSpPr>
            <a:spLocks noGrp="1"/>
          </p:cNvSpPr>
          <p:nvPr>
            <p:ph type="title"/>
          </p:nvPr>
        </p:nvSpPr>
        <p:spPr>
          <a:xfrm>
            <a:off x="914400" y="694944"/>
            <a:ext cx="10363200" cy="594360"/>
          </a:xfrm>
        </p:spPr>
        <p:txBody>
          <a:bodyPr vert="horz" lIns="0" tIns="45720" rIns="0" bIns="0" rtlCol="0" anchor="b" anchorCtr="0">
            <a:noAutofit/>
          </a:bodyPr>
          <a:lstStyle>
            <a:lvl1pPr>
              <a:defRPr lang="en-US" sz="3600" b="0" spc="-75" dirty="0">
                <a:latin typeface="+mj-lt"/>
              </a:defRPr>
            </a:lvl1pPr>
          </a:lstStyle>
          <a:p>
            <a:pPr lvl="0" defTabSz="685800">
              <a:lnSpc>
                <a:spcPct val="85000"/>
              </a:lnSpc>
            </a:pPr>
            <a:r>
              <a:rPr lang="en-US"/>
              <a:t>Click to edit Master title style</a:t>
            </a:r>
          </a:p>
        </p:txBody>
      </p:sp>
      <p:sp>
        <p:nvSpPr>
          <p:cNvPr id="3" name="Text Placeholder 5">
            <a:extLst>
              <a:ext uri="{FF2B5EF4-FFF2-40B4-BE49-F238E27FC236}">
                <a16:creationId xmlns:a16="http://schemas.microsoft.com/office/drawing/2014/main" id="{FD545910-EC58-4E59-AC9B-9F096DAB3584}"/>
              </a:ext>
            </a:extLst>
          </p:cNvPr>
          <p:cNvSpPr>
            <a:spLocks noGrp="1"/>
          </p:cNvSpPr>
          <p:nvPr>
            <p:ph type="body" sz="quarter" idx="15" hasCustomPrompt="1"/>
          </p:nvPr>
        </p:nvSpPr>
        <p:spPr>
          <a:xfrm>
            <a:off x="914971" y="466344"/>
            <a:ext cx="3355848" cy="203200"/>
          </a:xfrm>
        </p:spPr>
        <p:txBody>
          <a:bodyPr vert="horz" lIns="0" tIns="0" rIns="0" bIns="0" rtlCol="0">
            <a:noAutofit/>
          </a:bodyPr>
          <a:lstStyle>
            <a:lvl1pPr marL="0" indent="0">
              <a:buNone/>
              <a:defRPr lang="en-US" sz="900" b="1" kern="0" cap="all" spc="250" baseline="0" dirty="0">
                <a:solidFill>
                  <a:schemeClr val="accent5">
                    <a:lumMod val="60000"/>
                    <a:lumOff val="40000"/>
                  </a:schemeClr>
                </a:solidFill>
                <a:ea typeface="Nexa Black" charset="0"/>
                <a:cs typeface="Nexa Black" charset="0"/>
              </a:defRPr>
            </a:lvl1pPr>
          </a:lstStyle>
          <a:p>
            <a:pPr marL="228600" lvl="0" indent="-228600"/>
            <a:r>
              <a:rPr lang="en-US"/>
              <a:t>BREADCRUMBS</a:t>
            </a:r>
          </a:p>
        </p:txBody>
      </p:sp>
    </p:spTree>
    <p:extLst>
      <p:ext uri="{BB962C8B-B14F-4D97-AF65-F5344CB8AC3E}">
        <p14:creationId xmlns:p14="http://schemas.microsoft.com/office/powerpoint/2010/main" val="140208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778936" y="767788"/>
            <a:ext cx="10604499" cy="511013"/>
          </a:xfrm>
          <a:prstGeom prst="rect">
            <a:avLst/>
          </a:prstGeom>
        </p:spPr>
        <p:txBody>
          <a:bodyPr lIns="0" tIns="0" rIns="0" bIns="0"/>
          <a:lstStyle>
            <a:lvl1pPr marL="0" indent="0" algn="l">
              <a:lnSpc>
                <a:spcPct val="100000"/>
              </a:lnSpc>
              <a:spcBef>
                <a:spcPts val="0"/>
              </a:spcBef>
              <a:buNone/>
              <a:defRPr sz="2933" b="0" cap="all" spc="67"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Click to edit Master text styles</a:t>
            </a:r>
          </a:p>
        </p:txBody>
      </p:sp>
      <p:sp>
        <p:nvSpPr>
          <p:cNvPr id="3" name="Text Placeholder 9"/>
          <p:cNvSpPr>
            <a:spLocks noGrp="1"/>
          </p:cNvSpPr>
          <p:nvPr>
            <p:ph type="body" sz="quarter" idx="11"/>
          </p:nvPr>
        </p:nvSpPr>
        <p:spPr>
          <a:xfrm>
            <a:off x="791633" y="1278801"/>
            <a:ext cx="10604499" cy="188459"/>
          </a:xfrm>
          <a:prstGeom prst="rect">
            <a:avLst/>
          </a:prstGeom>
        </p:spPr>
        <p:txBody>
          <a:bodyPr lIns="0" tIns="0" rIns="0" bIns="0"/>
          <a:lstStyle>
            <a:lvl1pPr marL="0" indent="0" algn="l">
              <a:lnSpc>
                <a:spcPts val="1600"/>
              </a:lnSpc>
              <a:spcBef>
                <a:spcPts val="0"/>
              </a:spcBef>
              <a:buNone/>
              <a:defRPr sz="12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791633" y="656089"/>
            <a:ext cx="12192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10585897" y="6297122"/>
            <a:ext cx="275991" cy="164212"/>
          </a:xfrm>
          <a:prstGeom prst="rect">
            <a:avLst/>
          </a:prstGeom>
          <a:noFill/>
        </p:spPr>
        <p:txBody>
          <a:bodyPr wrap="square" lIns="0" tIns="0" rIns="0" bIns="0" rtlCol="0">
            <a:spAutoFit/>
          </a:bodyPr>
          <a:lstStyle/>
          <a:p>
            <a:pPr algn="r"/>
            <a:fld id="{27692F5A-FC14-4E83-B4CC-18F6C2D780A4}" type="slidenum">
              <a:rPr lang="en-US" sz="1067" b="0" spc="40" baseline="0" smtClean="0">
                <a:solidFill>
                  <a:schemeClr val="accent4"/>
                </a:solidFill>
                <a:latin typeface="Lato" panose="020F0502020204030203" pitchFamily="34" charset="0"/>
              </a:rPr>
              <a:pPr algn="r"/>
              <a:t>‹#›</a:t>
            </a:fld>
            <a:endParaRPr lang="en-US" sz="1067" b="0" spc="40" baseline="0">
              <a:solidFill>
                <a:schemeClr val="accent4"/>
              </a:solidFill>
              <a:latin typeface="Lato" panose="020F0502020204030203" pitchFamily="34" charset="0"/>
            </a:endParaRPr>
          </a:p>
        </p:txBody>
      </p:sp>
      <p:sp>
        <p:nvSpPr>
          <p:cNvPr id="11" name="Freeform 5">
            <a:hlinkClick r:id="" action="ppaction://hlinkshowjump?jump=nextslide"/>
          </p:cNvPr>
          <p:cNvSpPr>
            <a:spLocks noEditPoints="1"/>
          </p:cNvSpPr>
          <p:nvPr userDrawn="1"/>
        </p:nvSpPr>
        <p:spPr bwMode="auto">
          <a:xfrm>
            <a:off x="11209905" y="6284422"/>
            <a:ext cx="188345" cy="188345"/>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 name="Freeform 5">
            <a:hlinkClick r:id="" action="ppaction://hlinkshowjump?jump=previousslide"/>
          </p:cNvPr>
          <p:cNvSpPr>
            <a:spLocks noEditPoints="1"/>
          </p:cNvSpPr>
          <p:nvPr userDrawn="1"/>
        </p:nvSpPr>
        <p:spPr bwMode="auto">
          <a:xfrm>
            <a:off x="10992130" y="6284422"/>
            <a:ext cx="188345" cy="188345"/>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endParaRPr lang="en-US" sz="2400"/>
          </a:p>
        </p:txBody>
      </p:sp>
      <p:pic>
        <p:nvPicPr>
          <p:cNvPr id="13" name="Picture 12">
            <a:extLst>
              <a:ext uri="{FF2B5EF4-FFF2-40B4-BE49-F238E27FC236}">
                <a16:creationId xmlns:a16="http://schemas.microsoft.com/office/drawing/2014/main" id="{02E5A025-B9EC-4B3B-8A5A-78BE0B99849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311851" y="156465"/>
            <a:ext cx="2118996" cy="495873"/>
          </a:xfrm>
          <a:prstGeom prst="rect">
            <a:avLst/>
          </a:prstGeom>
        </p:spPr>
      </p:pic>
    </p:spTree>
    <p:extLst>
      <p:ext uri="{BB962C8B-B14F-4D97-AF65-F5344CB8AC3E}">
        <p14:creationId xmlns:p14="http://schemas.microsoft.com/office/powerpoint/2010/main" val="4066198854"/>
      </p:ext>
    </p:extLst>
  </p:cSld>
  <p:clrMapOvr>
    <a:masterClrMapping/>
  </p:clrMapOvr>
  <p:transition spd="slow">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Break 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anchor="ctr" anchorCtr="0"/>
          <a:lstStyle>
            <a:lvl1pPr marL="0" indent="0" algn="ctr">
              <a:buNone/>
              <a:defRPr sz="1600">
                <a:solidFill>
                  <a:schemeClr val="accent5"/>
                </a:solidFill>
                <a:latin typeface="Lato" panose="020F0502020204030203" pitchFamily="34" charset="0"/>
              </a:defRPr>
            </a:lvl1pPr>
          </a:lstStyle>
          <a:p>
            <a:endParaRPr lang="en-US"/>
          </a:p>
        </p:txBody>
      </p:sp>
    </p:spTree>
    <p:extLst>
      <p:ext uri="{BB962C8B-B14F-4D97-AF65-F5344CB8AC3E}">
        <p14:creationId xmlns:p14="http://schemas.microsoft.com/office/powerpoint/2010/main" val="404890932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7391608"/>
      </p:ext>
    </p:extLst>
  </p:cSld>
  <p:clrMapOvr>
    <a:masterClrMapping/>
  </p:clrMapOvr>
  <p:transition spd="slow">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6096000" y="1"/>
            <a:ext cx="6096000" cy="6857999"/>
          </a:xfrm>
          <a:prstGeom prst="rect">
            <a:avLst/>
          </a:prstGeom>
          <a:ln w="9525">
            <a:noFill/>
          </a:ln>
        </p:spPr>
        <p:txBody>
          <a:bodyPr anchor="ctr" anchorCtr="0"/>
          <a:lstStyle>
            <a:lvl1pPr marL="0" indent="0" algn="ctr">
              <a:buFontTx/>
              <a:buNone/>
              <a:defRPr sz="1333">
                <a:solidFill>
                  <a:schemeClr val="accent5"/>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778937" y="767788"/>
            <a:ext cx="4441457" cy="511013"/>
          </a:xfrm>
          <a:prstGeom prst="rect">
            <a:avLst/>
          </a:prstGeom>
        </p:spPr>
        <p:txBody>
          <a:bodyPr lIns="0" tIns="0" rIns="0" bIns="0"/>
          <a:lstStyle>
            <a:lvl1pPr marL="0" indent="0" algn="l">
              <a:lnSpc>
                <a:spcPct val="100000"/>
              </a:lnSpc>
              <a:spcBef>
                <a:spcPts val="0"/>
              </a:spcBef>
              <a:buNone/>
              <a:defRPr sz="2933" b="0" cap="all" spc="67"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Click to edit Master text styles</a:t>
            </a:r>
          </a:p>
        </p:txBody>
      </p:sp>
      <p:sp>
        <p:nvSpPr>
          <p:cNvPr id="4" name="Text Placeholder 9"/>
          <p:cNvSpPr>
            <a:spLocks noGrp="1"/>
          </p:cNvSpPr>
          <p:nvPr>
            <p:ph type="body" sz="quarter" idx="12"/>
          </p:nvPr>
        </p:nvSpPr>
        <p:spPr>
          <a:xfrm>
            <a:off x="791634" y="1278801"/>
            <a:ext cx="4441457" cy="188459"/>
          </a:xfrm>
          <a:prstGeom prst="rect">
            <a:avLst/>
          </a:prstGeom>
        </p:spPr>
        <p:txBody>
          <a:bodyPr lIns="0" tIns="0" rIns="0" bIns="0"/>
          <a:lstStyle>
            <a:lvl1pPr marL="0" indent="0" algn="l">
              <a:lnSpc>
                <a:spcPts val="1600"/>
              </a:lnSpc>
              <a:spcBef>
                <a:spcPts val="0"/>
              </a:spcBef>
              <a:buNone/>
              <a:defRPr sz="12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791633" y="656089"/>
            <a:ext cx="12192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443422"/>
      </p:ext>
    </p:ext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501651" y="651600"/>
            <a:ext cx="11188700" cy="757255"/>
          </a:xfrm>
          <a:prstGeom prst="rect">
            <a:avLst/>
          </a:prstGeom>
        </p:spPr>
        <p:txBody>
          <a:bodyPr lIns="0" tIns="0" rIns="0" bIns="0">
            <a:noAutofit/>
          </a:bodyPr>
          <a:lstStyle>
            <a:lvl1pPr marL="0" indent="0">
              <a:buNone/>
              <a:defRPr sz="1800" b="0">
                <a:solidFill>
                  <a:srgbClr val="53565A"/>
                </a:solidFill>
              </a:defRPr>
            </a:lvl1pPr>
          </a:lstStyle>
          <a:p>
            <a:pPr lvl="0"/>
            <a:r>
              <a:rPr lang="en-US"/>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501651" y="317502"/>
            <a:ext cx="11188700" cy="334099"/>
          </a:xfrm>
          <a:prstGeom prst="rect">
            <a:avLst/>
          </a:prstGeom>
        </p:spPr>
        <p:txBody>
          <a:bodyPr vert="horz" lIns="0" tIns="0" rIns="0" bIns="0" rtlCol="0" anchor="t" anchorCtr="0">
            <a:noAutofit/>
          </a:bodyPr>
          <a:lstStyle>
            <a:lvl1pPr>
              <a:defRPr>
                <a:latin typeface="+mj-lt"/>
              </a:defRPr>
            </a:lvl1pPr>
          </a:lstStyle>
          <a:p>
            <a:r>
              <a:rPr lang="en-US"/>
              <a:t>Click to add title</a:t>
            </a:r>
          </a:p>
        </p:txBody>
      </p:sp>
    </p:spTree>
    <p:extLst>
      <p:ext uri="{BB962C8B-B14F-4D97-AF65-F5344CB8AC3E}">
        <p14:creationId xmlns:p14="http://schemas.microsoft.com/office/powerpoint/2010/main" val="214885433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8F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139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23"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C251D7-1D49-4249-A1AA-377897C5C6AA}"/>
              </a:ext>
            </a:extLst>
          </p:cNvPr>
          <p:cNvSpPr>
            <a:spLocks noGrp="1"/>
          </p:cNvSpPr>
          <p:nvPr>
            <p:ph type="body" sz="quarter" idx="10"/>
          </p:nvPr>
        </p:nvSpPr>
        <p:spPr/>
        <p:txBody>
          <a:bodyPr/>
          <a:lstStyle/>
          <a:p>
            <a:r>
              <a:rPr lang="en-US" dirty="0"/>
              <a:t>Policy Governance Guiding Principles</a:t>
            </a:r>
            <a:endParaRPr lang="en-US" dirty="0">
              <a:solidFill>
                <a:srgbClr val="FF0000"/>
              </a:solidFill>
            </a:endParaRPr>
          </a:p>
          <a:p>
            <a:endParaRPr lang="en-US" dirty="0"/>
          </a:p>
        </p:txBody>
      </p:sp>
      <p:sp>
        <p:nvSpPr>
          <p:cNvPr id="3" name="Text Placeholder 2">
            <a:extLst>
              <a:ext uri="{FF2B5EF4-FFF2-40B4-BE49-F238E27FC236}">
                <a16:creationId xmlns:a16="http://schemas.microsoft.com/office/drawing/2014/main" id="{0AD87934-1F37-4C3C-A43C-D1AFE4786A5F}"/>
              </a:ext>
            </a:extLst>
          </p:cNvPr>
          <p:cNvSpPr>
            <a:spLocks noGrp="1"/>
          </p:cNvSpPr>
          <p:nvPr>
            <p:ph type="body" sz="quarter" idx="11"/>
          </p:nvPr>
        </p:nvSpPr>
        <p:spPr/>
        <p:txBody>
          <a:bodyPr/>
          <a:lstStyle/>
          <a:p>
            <a:r>
              <a:rPr lang="en-US" sz="1100"/>
              <a:t>Having a clear set of guiding principles for policy governance and management helps to align all stakeholders on the overall intent and goal of the policy governance model. The following are suggested guiding principles for USC’s policy governance framework.</a:t>
            </a:r>
          </a:p>
        </p:txBody>
      </p:sp>
      <p:sp>
        <p:nvSpPr>
          <p:cNvPr id="14" name="Rectangle 13">
            <a:extLst>
              <a:ext uri="{FF2B5EF4-FFF2-40B4-BE49-F238E27FC236}">
                <a16:creationId xmlns:a16="http://schemas.microsoft.com/office/drawing/2014/main" id="{E03BF158-FDC6-4706-BBE6-832C46EFE3FE}"/>
              </a:ext>
            </a:extLst>
          </p:cNvPr>
          <p:cNvSpPr/>
          <p:nvPr/>
        </p:nvSpPr>
        <p:spPr>
          <a:xfrm>
            <a:off x="804331" y="6067071"/>
            <a:ext cx="10709644" cy="5360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20" normalizeH="0" baseline="0" noProof="0" dirty="0">
                <a:ln>
                  <a:noFill/>
                </a:ln>
                <a:solidFill>
                  <a:prstClr val="white"/>
                </a:solidFill>
                <a:effectLst/>
                <a:uLnTx/>
                <a:uFillTx/>
                <a:latin typeface="Lato" panose="020F0502020204030203"/>
                <a:ea typeface="ヒラギノ角ゴ Pro W3"/>
                <a:cs typeface="Arial"/>
              </a:rPr>
              <a:t>Guiding principles will be applied when designing </a:t>
            </a:r>
            <a:r>
              <a:rPr kumimoji="0" lang="en-US" sz="1200" b="0" i="0" u="none" strike="noStrike" kern="1200" cap="none" spc="25" normalizeH="0" baseline="0" noProof="0" dirty="0">
                <a:ln>
                  <a:noFill/>
                </a:ln>
                <a:solidFill>
                  <a:prstClr val="white"/>
                </a:solidFill>
                <a:effectLst/>
                <a:uLnTx/>
                <a:uFillTx/>
                <a:latin typeface="Lato" panose="020F0502020204030203"/>
                <a:ea typeface="ヒラギノ角ゴ Pro W3"/>
                <a:cs typeface="Arial"/>
              </a:rPr>
              <a:t>the </a:t>
            </a:r>
            <a:r>
              <a:rPr kumimoji="0" lang="en-US" sz="1200" b="0" i="0" u="none" strike="noStrike" kern="1200" cap="none" spc="10" normalizeH="0" baseline="0" noProof="0" dirty="0">
                <a:ln>
                  <a:noFill/>
                </a:ln>
                <a:solidFill>
                  <a:prstClr val="white"/>
                </a:solidFill>
                <a:effectLst/>
                <a:uLnTx/>
                <a:uFillTx/>
                <a:latin typeface="Lato" panose="020F0502020204030203"/>
                <a:ea typeface="ヒラギノ角ゴ Pro W3"/>
                <a:cs typeface="Arial"/>
              </a:rPr>
              <a:t>practices </a:t>
            </a:r>
            <a:r>
              <a:rPr kumimoji="0" lang="en-US" sz="1200" b="0" i="0" u="none" strike="noStrike" kern="1200" cap="none" spc="0" normalizeH="0" baseline="0" noProof="0" dirty="0">
                <a:ln>
                  <a:noFill/>
                </a:ln>
                <a:solidFill>
                  <a:prstClr val="white"/>
                </a:solidFill>
                <a:effectLst/>
                <a:uLnTx/>
                <a:uFillTx/>
                <a:latin typeface="Lato" panose="020F0502020204030203"/>
                <a:ea typeface="ヒラギノ角ゴ Pro W3"/>
                <a:cs typeface="Arial"/>
              </a:rPr>
              <a:t>associated </a:t>
            </a:r>
            <a:r>
              <a:rPr kumimoji="0" lang="en-US" sz="1200" b="0" i="0" u="none" strike="noStrike" kern="1200" cap="none" spc="25" normalizeH="0" baseline="0" noProof="0" dirty="0">
                <a:ln>
                  <a:noFill/>
                </a:ln>
                <a:solidFill>
                  <a:prstClr val="white"/>
                </a:solidFill>
                <a:effectLst/>
                <a:uLnTx/>
                <a:uFillTx/>
                <a:latin typeface="Lato" panose="020F0502020204030203"/>
                <a:ea typeface="ヒラギノ角ゴ Pro W3"/>
                <a:cs typeface="Arial"/>
              </a:rPr>
              <a:t>with </a:t>
            </a:r>
            <a:r>
              <a:rPr kumimoji="0" lang="en-US" sz="1200" b="0" i="0" u="none" strike="noStrike" kern="1200" cap="none" spc="10" normalizeH="0" baseline="0" noProof="0" dirty="0">
                <a:ln>
                  <a:noFill/>
                </a:ln>
                <a:solidFill>
                  <a:prstClr val="white"/>
                </a:solidFill>
                <a:effectLst/>
                <a:uLnTx/>
                <a:uFillTx/>
                <a:latin typeface="Lato" panose="020F0502020204030203"/>
                <a:ea typeface="ヒラギノ角ゴ Pro W3"/>
                <a:cs typeface="Arial"/>
              </a:rPr>
              <a:t>managing</a:t>
            </a:r>
            <a:r>
              <a:rPr kumimoji="0" lang="en-US" sz="1200" b="0" i="0" u="none" strike="noStrike" kern="1200" cap="none" spc="-50" normalizeH="0" baseline="0" noProof="0" dirty="0">
                <a:ln>
                  <a:noFill/>
                </a:ln>
                <a:solidFill>
                  <a:prstClr val="white"/>
                </a:solidFill>
                <a:effectLst/>
                <a:uLnTx/>
                <a:uFillTx/>
                <a:latin typeface="Lato" panose="020F0502020204030203"/>
                <a:ea typeface="ヒラギノ角ゴ Pro W3"/>
                <a:cs typeface="Arial"/>
              </a:rPr>
              <a:t> USC’s </a:t>
            </a:r>
            <a:r>
              <a:rPr kumimoji="0" lang="en-US" sz="1200" b="0" i="0" u="none" strike="noStrike" kern="1200" cap="none" spc="10" normalizeH="0" baseline="0" noProof="0" dirty="0">
                <a:ln>
                  <a:noFill/>
                </a:ln>
                <a:solidFill>
                  <a:prstClr val="white"/>
                </a:solidFill>
                <a:effectLst/>
                <a:uLnTx/>
                <a:uFillTx/>
                <a:latin typeface="Lato" panose="020F0502020204030203"/>
                <a:ea typeface="ヒラギノ角ゴ Pro W3"/>
                <a:cs typeface="Arial"/>
              </a:rPr>
              <a:t>policies, procedures, and related resources </a:t>
            </a:r>
            <a:r>
              <a:rPr kumimoji="0" lang="en-US" sz="1200" b="0" i="0" u="none" strike="noStrike" kern="1200" cap="none" spc="30" normalizeH="0" baseline="0" noProof="0" dirty="0">
                <a:ln>
                  <a:noFill/>
                </a:ln>
                <a:solidFill>
                  <a:prstClr val="white"/>
                </a:solidFill>
                <a:effectLst/>
                <a:uLnTx/>
                <a:uFillTx/>
                <a:latin typeface="Lato" panose="020F0502020204030203"/>
                <a:ea typeface="ヒラギノ角ゴ Pro W3"/>
                <a:cs typeface="Arial"/>
              </a:rPr>
              <a:t>throughout </a:t>
            </a:r>
            <a:r>
              <a:rPr kumimoji="0" lang="en-US" sz="1200" b="0" i="0" u="none" strike="noStrike" kern="1200" cap="none" spc="0" normalizeH="0" baseline="0" noProof="0" dirty="0">
                <a:ln>
                  <a:noFill/>
                </a:ln>
                <a:solidFill>
                  <a:prstClr val="white"/>
                </a:solidFill>
                <a:effectLst/>
                <a:uLnTx/>
                <a:uFillTx/>
                <a:latin typeface="Lato" panose="020F0502020204030203"/>
                <a:ea typeface="ヒラギノ角ゴ Pro W3"/>
                <a:cs typeface="Arial"/>
              </a:rPr>
              <a:t>all stages </a:t>
            </a:r>
            <a:r>
              <a:rPr kumimoji="0" lang="en-US" sz="1200" b="0" i="0" u="none" strike="noStrike" kern="1200" cap="none" spc="25" normalizeH="0" baseline="0" noProof="0" dirty="0">
                <a:ln>
                  <a:noFill/>
                </a:ln>
                <a:solidFill>
                  <a:prstClr val="white"/>
                </a:solidFill>
                <a:effectLst/>
                <a:uLnTx/>
                <a:uFillTx/>
                <a:latin typeface="Lato" panose="020F0502020204030203"/>
                <a:ea typeface="ヒラギノ角ゴ Pro W3"/>
                <a:cs typeface="Arial"/>
              </a:rPr>
              <a:t>of the policy </a:t>
            </a:r>
            <a:r>
              <a:rPr kumimoji="0" lang="en-US" sz="1200" b="0" i="0" u="none" strike="noStrike" kern="1200" cap="none" spc="15" normalizeH="0" baseline="0" noProof="0" dirty="0">
                <a:ln>
                  <a:noFill/>
                </a:ln>
                <a:solidFill>
                  <a:prstClr val="white"/>
                </a:solidFill>
                <a:effectLst/>
                <a:uLnTx/>
                <a:uFillTx/>
                <a:latin typeface="Lato" panose="020F0502020204030203"/>
                <a:ea typeface="ヒラギノ角ゴ Pro W3"/>
                <a:cs typeface="Arial"/>
              </a:rPr>
              <a:t>life </a:t>
            </a:r>
            <a:r>
              <a:rPr kumimoji="0" lang="en-US" sz="1200" b="0" i="0" u="none" strike="noStrike" kern="1200" cap="none" spc="20" normalizeH="0" baseline="0" noProof="0" dirty="0">
                <a:ln>
                  <a:noFill/>
                </a:ln>
                <a:solidFill>
                  <a:prstClr val="white"/>
                </a:solidFill>
                <a:effectLst/>
                <a:uLnTx/>
                <a:uFillTx/>
                <a:latin typeface="Lato" panose="020F0502020204030203"/>
                <a:ea typeface="ヒラギノ角ゴ Pro W3"/>
                <a:cs typeface="Arial"/>
              </a:rPr>
              <a:t>cycle, including </a:t>
            </a:r>
            <a:r>
              <a:rPr kumimoji="0" lang="en-US" sz="1200" b="0" i="0" u="none" strike="noStrike" kern="1200" cap="none" spc="25" normalizeH="0" baseline="0" noProof="0" dirty="0">
                <a:ln>
                  <a:noFill/>
                </a:ln>
                <a:solidFill>
                  <a:prstClr val="white"/>
                </a:solidFill>
                <a:effectLst/>
                <a:uLnTx/>
                <a:uFillTx/>
                <a:latin typeface="Lato" panose="020F0502020204030203"/>
                <a:ea typeface="ヒラギノ角ゴ Pro W3"/>
                <a:cs typeface="Arial"/>
              </a:rPr>
              <a:t>drafting, editing, approving, updating, distributing, training, gaining attestations, and maintaining records</a:t>
            </a:r>
            <a:endParaRPr kumimoji="0" lang="en-US" sz="1800" b="0" i="0" u="none" strike="noStrike" kern="1200" cap="none" spc="0" normalizeH="0" baseline="0" noProof="0" dirty="0">
              <a:ln>
                <a:noFill/>
              </a:ln>
              <a:solidFill>
                <a:prstClr val="white"/>
              </a:solidFill>
              <a:effectLst/>
              <a:uLnTx/>
              <a:uFillTx/>
              <a:latin typeface="Lato" panose="020F0502020204030203"/>
              <a:ea typeface="+mn-ea"/>
              <a:cs typeface="+mn-cs"/>
            </a:endParaRPr>
          </a:p>
        </p:txBody>
      </p:sp>
      <p:sp>
        <p:nvSpPr>
          <p:cNvPr id="8" name="TextBox 7">
            <a:extLst>
              <a:ext uri="{FF2B5EF4-FFF2-40B4-BE49-F238E27FC236}">
                <a16:creationId xmlns:a16="http://schemas.microsoft.com/office/drawing/2014/main" id="{4972A168-1E70-4598-BAF7-653B62457415}"/>
              </a:ext>
            </a:extLst>
          </p:cNvPr>
          <p:cNvSpPr txBox="1"/>
          <p:nvPr/>
        </p:nvSpPr>
        <p:spPr>
          <a:xfrm>
            <a:off x="804331" y="6575904"/>
            <a:ext cx="4156471" cy="1692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67" b="0" i="1" u="none" strike="noStrike" kern="1200" cap="none" spc="40" normalizeH="0" baseline="0" noProof="0" dirty="0">
                <a:ln>
                  <a:noFill/>
                </a:ln>
                <a:solidFill>
                  <a:srgbClr val="91969B"/>
                </a:solidFill>
                <a:effectLst/>
                <a:uLnTx/>
                <a:uFillTx/>
                <a:latin typeface="Lato" panose="020F0502020204030203" pitchFamily="34" charset="0"/>
                <a:ea typeface="+mn-ea"/>
                <a:cs typeface="+mn-cs"/>
              </a:rPr>
              <a:t>Last Revised: November 6, 2020</a:t>
            </a:r>
          </a:p>
        </p:txBody>
      </p:sp>
      <p:graphicFrame>
        <p:nvGraphicFramePr>
          <p:cNvPr id="7" name="Table 5">
            <a:extLst>
              <a:ext uri="{FF2B5EF4-FFF2-40B4-BE49-F238E27FC236}">
                <a16:creationId xmlns:a16="http://schemas.microsoft.com/office/drawing/2014/main" id="{F2DCBD3C-5909-4F54-A89B-FD0FCF1BC3E6}"/>
              </a:ext>
            </a:extLst>
          </p:cNvPr>
          <p:cNvGraphicFramePr>
            <a:graphicFrameLocks noGrp="1"/>
          </p:cNvGraphicFramePr>
          <p:nvPr>
            <p:extLst>
              <p:ext uri="{D42A27DB-BD31-4B8C-83A1-F6EECF244321}">
                <p14:modId xmlns:p14="http://schemas.microsoft.com/office/powerpoint/2010/main" val="1887408178"/>
              </p:ext>
            </p:extLst>
          </p:nvPr>
        </p:nvGraphicFramePr>
        <p:xfrm>
          <a:off x="791633" y="1796640"/>
          <a:ext cx="10722342" cy="4297680"/>
        </p:xfrm>
        <a:graphic>
          <a:graphicData uri="http://schemas.openxmlformats.org/drawingml/2006/table">
            <a:tbl>
              <a:tblPr firstRow="1">
                <a:tableStyleId>{5C22544A-7EE6-4342-B048-85BDC9FD1C3A}</a:tableStyleId>
              </a:tblPr>
              <a:tblGrid>
                <a:gridCol w="5301257">
                  <a:extLst>
                    <a:ext uri="{9D8B030D-6E8A-4147-A177-3AD203B41FA5}">
                      <a16:colId xmlns:a16="http://schemas.microsoft.com/office/drawing/2014/main" val="227270840"/>
                    </a:ext>
                  </a:extLst>
                </a:gridCol>
                <a:gridCol w="5421085">
                  <a:extLst>
                    <a:ext uri="{9D8B030D-6E8A-4147-A177-3AD203B41FA5}">
                      <a16:colId xmlns:a16="http://schemas.microsoft.com/office/drawing/2014/main" val="2746791509"/>
                    </a:ext>
                  </a:extLst>
                </a:gridCol>
              </a:tblGrid>
              <a:tr h="257395">
                <a:tc>
                  <a:txBody>
                    <a:bodyPr/>
                    <a:lstStyle/>
                    <a:p>
                      <a:pPr algn="ctr"/>
                      <a:r>
                        <a:rPr lang="en-US" sz="1200" cap="all" baseline="0" dirty="0">
                          <a:latin typeface="Lato" panose="020F0502020204030203"/>
                        </a:rPr>
                        <a:t>Guiding Principles</a:t>
                      </a:r>
                    </a:p>
                  </a:txBody>
                  <a:tcPr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12700" cap="flat" cmpd="sng" algn="ctr">
                      <a:solidFill>
                        <a:srgbClr val="F6F8FA"/>
                      </a:solidFill>
                      <a:prstDash val="solid"/>
                      <a:round/>
                      <a:headEnd type="none" w="med" len="med"/>
                      <a:tailEnd type="none" w="med" len="med"/>
                    </a:lnT>
                    <a:solidFill>
                      <a:schemeClr val="accent2"/>
                    </a:solidFill>
                  </a:tcPr>
                </a:tc>
                <a:tc>
                  <a:txBody>
                    <a:bodyPr/>
                    <a:lstStyle/>
                    <a:p>
                      <a:pPr algn="ctr"/>
                      <a:r>
                        <a:rPr lang="en-US" sz="1200" cap="all" baseline="0" dirty="0">
                          <a:latin typeface="Lato" panose="020F0502020204030203"/>
                        </a:rPr>
                        <a:t>Success Measures</a:t>
                      </a:r>
                    </a:p>
                  </a:txBody>
                  <a:tcPr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12700" cap="flat" cmpd="sng" algn="ctr">
                      <a:solidFill>
                        <a:srgbClr val="F6F8FA"/>
                      </a:solidFill>
                      <a:prstDash val="solid"/>
                      <a:round/>
                      <a:headEnd type="none" w="med" len="med"/>
                      <a:tailEnd type="none" w="med" len="med"/>
                    </a:lnT>
                    <a:solidFill>
                      <a:schemeClr val="accent2"/>
                    </a:solidFill>
                  </a:tcPr>
                </a:tc>
                <a:extLst>
                  <a:ext uri="{0D108BD9-81ED-4DB2-BD59-A6C34878D82A}">
                    <a16:rowId xmlns:a16="http://schemas.microsoft.com/office/drawing/2014/main" val="2772958180"/>
                  </a:ext>
                </a:extLst>
              </a:tr>
              <a:tr h="417773">
                <a:tc>
                  <a:txBody>
                    <a:bodyPr/>
                    <a:lstStyle/>
                    <a:p>
                      <a:pPr marL="228600" indent="-228600">
                        <a:buFont typeface="+mj-lt"/>
                        <a:buAutoNum type="arabicPeriod"/>
                      </a:pPr>
                      <a:r>
                        <a:rPr lang="en-US" sz="1200" dirty="0">
                          <a:solidFill>
                            <a:schemeClr val="accent3"/>
                          </a:solidFill>
                          <a:latin typeface="Lato" panose="020F0502020204030203"/>
                        </a:rPr>
                        <a:t>Policies </a:t>
                      </a:r>
                      <a:r>
                        <a:rPr lang="en-US" sz="1200" b="1" dirty="0">
                          <a:solidFill>
                            <a:schemeClr val="accent3"/>
                          </a:solidFill>
                          <a:latin typeface="Lato" panose="020F0502020204030203"/>
                        </a:rPr>
                        <a:t>align with and strengthen </a:t>
                      </a:r>
                      <a:r>
                        <a:rPr lang="en-US" sz="1200" dirty="0">
                          <a:solidFill>
                            <a:schemeClr val="accent3"/>
                          </a:solidFill>
                          <a:latin typeface="Lato" panose="020F0502020204030203"/>
                        </a:rPr>
                        <a:t>the University’s mission, vision, and values</a:t>
                      </a: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B w="9525" cap="flat" cmpd="sng" algn="ctr">
                      <a:solidFill>
                        <a:schemeClr val="accent4"/>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solidFill>
                            <a:schemeClr val="accent3"/>
                          </a:solidFill>
                          <a:latin typeface="Lato" panose="020F0502020204030203"/>
                        </a:rPr>
                        <a:t>Align to one or more elements of USC’’s unifying values</a:t>
                      </a:r>
                    </a:p>
                    <a:p>
                      <a:pPr marL="171450" indent="-171450">
                        <a:buFont typeface="Arial" panose="020B0604020202020204" pitchFamily="34" charset="0"/>
                        <a:buChar char="•"/>
                      </a:pPr>
                      <a:r>
                        <a:rPr lang="en-US" sz="1200" dirty="0">
                          <a:solidFill>
                            <a:schemeClr val="accent3"/>
                          </a:solidFill>
                          <a:latin typeface="Lato" panose="020F0502020204030203"/>
                        </a:rPr>
                        <a:t>Reinforce USC’s Culture Journey</a:t>
                      </a: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B w="9525"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3607474182"/>
                  </a:ext>
                </a:extLst>
              </a:tr>
              <a:tr h="495817">
                <a:tc>
                  <a:txBody>
                    <a:bodyPr/>
                    <a:lstStyle/>
                    <a:p>
                      <a:pPr marL="228600" indent="-228600">
                        <a:buFont typeface="+mj-lt"/>
                        <a:buAutoNum type="arabicPeriod" startAt="2"/>
                      </a:pPr>
                      <a:r>
                        <a:rPr lang="en-US" sz="1200" dirty="0">
                          <a:solidFill>
                            <a:schemeClr val="accent3"/>
                          </a:solidFill>
                          <a:latin typeface="Lato" panose="020F0502020204030203"/>
                        </a:rPr>
                        <a:t>The policy governance model </a:t>
                      </a:r>
                      <a:r>
                        <a:rPr lang="en-US" sz="1200" b="1" dirty="0">
                          <a:solidFill>
                            <a:schemeClr val="accent3"/>
                          </a:solidFill>
                          <a:latin typeface="Lato" panose="020F0502020204030203"/>
                        </a:rPr>
                        <a:t>creates clear ownership and accountability </a:t>
                      </a:r>
                      <a:r>
                        <a:rPr lang="en-US" sz="1200" dirty="0">
                          <a:solidFill>
                            <a:schemeClr val="accent3"/>
                          </a:solidFill>
                          <a:latin typeface="Lato" panose="020F0502020204030203"/>
                        </a:rPr>
                        <a:t>in the policy development and implementation process</a:t>
                      </a: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tc>
                  <a:txBody>
                    <a:bodyPr/>
                    <a:lstStyle/>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3"/>
                          </a:solidFill>
                          <a:latin typeface="Lato" panose="020F0502020204030203"/>
                        </a:rPr>
                        <a:t>Increase efficiency in policy management activities</a:t>
                      </a:r>
                    </a:p>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3"/>
                          </a:solidFill>
                          <a:latin typeface="+mn-lt"/>
                        </a:rPr>
                        <a:t>Align</a:t>
                      </a:r>
                      <a:r>
                        <a:rPr lang="en-US" sz="1200" baseline="0" dirty="0">
                          <a:solidFill>
                            <a:schemeClr val="accent3"/>
                          </a:solidFill>
                          <a:latin typeface="+mn-lt"/>
                        </a:rPr>
                        <a:t> USC-wide policies with school, department and units’ objectives</a:t>
                      </a:r>
                    </a:p>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accent3"/>
                          </a:solidFill>
                          <a:latin typeface="+mn-lt"/>
                        </a:rPr>
                        <a:t>Increase transparency of policy status throughout policy lifecycle</a:t>
                      </a: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692087044"/>
                  </a:ext>
                </a:extLst>
              </a:tr>
              <a:tr h="637480">
                <a:tc>
                  <a:txBody>
                    <a:bodyPr/>
                    <a:lstStyle/>
                    <a:p>
                      <a:pPr marL="228600" indent="-228600">
                        <a:buFont typeface="+mj-lt"/>
                        <a:buAutoNum type="arabicPeriod" startAt="3"/>
                      </a:pPr>
                      <a:r>
                        <a:rPr lang="en-US" sz="1200" dirty="0">
                          <a:solidFill>
                            <a:schemeClr val="accent3"/>
                          </a:solidFill>
                          <a:latin typeface="Lato" panose="020F0502020204030203"/>
                        </a:rPr>
                        <a:t>The policy governance model enables an </a:t>
                      </a:r>
                      <a:r>
                        <a:rPr lang="en-US" sz="1200" b="1" dirty="0">
                          <a:solidFill>
                            <a:schemeClr val="accent3"/>
                          </a:solidFill>
                          <a:latin typeface="Lato" panose="020F0502020204030203"/>
                        </a:rPr>
                        <a:t>efficient</a:t>
                      </a:r>
                      <a:r>
                        <a:rPr lang="en-US" sz="1200" b="1" strike="noStrike" dirty="0">
                          <a:solidFill>
                            <a:schemeClr val="accent3"/>
                          </a:solidFill>
                          <a:latin typeface="Lato" panose="020F0502020204030203"/>
                        </a:rPr>
                        <a:t> </a:t>
                      </a:r>
                      <a:r>
                        <a:rPr lang="en-US" sz="1200" b="1" dirty="0">
                          <a:solidFill>
                            <a:schemeClr val="accent3"/>
                          </a:solidFill>
                          <a:latin typeface="Lato" panose="020F0502020204030203"/>
                        </a:rPr>
                        <a:t>and collaborative </a:t>
                      </a:r>
                      <a:r>
                        <a:rPr lang="en-US" sz="1200" dirty="0">
                          <a:solidFill>
                            <a:schemeClr val="accent3"/>
                          </a:solidFill>
                          <a:latin typeface="Lato" panose="020F0502020204030203"/>
                        </a:rPr>
                        <a:t>policy management process</a:t>
                      </a: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tc>
                  <a:txBody>
                    <a:bodyPr/>
                    <a:lstStyle/>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a:solidFill>
                            <a:schemeClr val="accent3"/>
                          </a:solidFill>
                          <a:latin typeface="+mn-lt"/>
                        </a:rPr>
                        <a:t>Reduce time from review start date to publish date of policies and reduce unreasonable delays in policy management process</a:t>
                      </a:r>
                    </a:p>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3"/>
                          </a:solidFill>
                          <a:latin typeface="+mn-lt"/>
                        </a:rPr>
                        <a:t>Reduce number of policy-driven compliance failures</a:t>
                      </a:r>
                    </a:p>
                    <a:p>
                      <a:pPr marL="171450" marR="0" lvl="0" indent="-171450" algn="l" defTabSz="9144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3"/>
                          </a:solidFill>
                          <a:latin typeface="+mn-lt"/>
                        </a:rPr>
                        <a:t>Communicate expectations regularly and clearly</a:t>
                      </a: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2204435894"/>
                  </a:ext>
                </a:extLst>
              </a:tr>
              <a:tr h="558177">
                <a:tc>
                  <a:txBody>
                    <a:bodyPr/>
                    <a:lstStyle/>
                    <a:p>
                      <a:pPr marL="228600" indent="-228600">
                        <a:buFont typeface="+mj-lt"/>
                        <a:buAutoNum type="arabicPeriod" startAt="4"/>
                      </a:pPr>
                      <a:r>
                        <a:rPr lang="en-US" sz="1200" dirty="0">
                          <a:solidFill>
                            <a:schemeClr val="accent3"/>
                          </a:solidFill>
                          <a:latin typeface="+mn-lt"/>
                        </a:rPr>
                        <a:t>Policies, procedures, and related resources are in a </a:t>
                      </a:r>
                      <a:r>
                        <a:rPr lang="en-US" sz="1200" b="1" dirty="0">
                          <a:solidFill>
                            <a:schemeClr val="accent3"/>
                          </a:solidFill>
                          <a:latin typeface="+mn-lt"/>
                        </a:rPr>
                        <a:t>consistent and accessible format </a:t>
                      </a:r>
                      <a:r>
                        <a:rPr lang="en-US" sz="1200" dirty="0">
                          <a:solidFill>
                            <a:schemeClr val="accent3"/>
                          </a:solidFill>
                          <a:latin typeface="+mn-lt"/>
                        </a:rPr>
                        <a:t>and </a:t>
                      </a:r>
                      <a:r>
                        <a:rPr lang="en-US" sz="1200" b="1" dirty="0">
                          <a:solidFill>
                            <a:schemeClr val="accent3"/>
                          </a:solidFill>
                          <a:latin typeface="+mn-lt"/>
                        </a:rPr>
                        <a:t>written as clearly as possible using plain language </a:t>
                      </a:r>
                      <a:r>
                        <a:rPr lang="en-US" sz="1200" dirty="0">
                          <a:solidFill>
                            <a:schemeClr val="accent3"/>
                          </a:solidFill>
                          <a:latin typeface="+mn-lt"/>
                        </a:rPr>
                        <a:t>and with the intended audience in mind to facilitate ease of understanding</a:t>
                      </a: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solidFill>
                            <a:schemeClr val="accent3"/>
                          </a:solidFill>
                          <a:latin typeface="Lato" panose="020F0502020204030203"/>
                        </a:rPr>
                        <a:t>Use standard templates for all new USC-wide policies</a:t>
                      </a:r>
                    </a:p>
                    <a:p>
                      <a:pPr marL="171450" indent="-171450">
                        <a:buFont typeface="Arial" panose="020B0604020202020204" pitchFamily="34" charset="0"/>
                        <a:buChar char="•"/>
                      </a:pPr>
                      <a:r>
                        <a:rPr lang="en-US" sz="1200" dirty="0">
                          <a:solidFill>
                            <a:schemeClr val="accent3"/>
                          </a:solidFill>
                          <a:latin typeface="Lato" panose="020F0502020204030203"/>
                        </a:rPr>
                        <a:t>Review</a:t>
                      </a:r>
                      <a:r>
                        <a:rPr lang="en-US" sz="1200" baseline="0" dirty="0">
                          <a:solidFill>
                            <a:schemeClr val="accent3"/>
                          </a:solidFill>
                          <a:latin typeface="Lato" panose="020F0502020204030203"/>
                        </a:rPr>
                        <a:t> and </a:t>
                      </a:r>
                      <a:r>
                        <a:rPr lang="en-US" sz="1200" dirty="0">
                          <a:solidFill>
                            <a:schemeClr val="accent3"/>
                          </a:solidFill>
                          <a:latin typeface="Lato" panose="020F0502020204030203"/>
                        </a:rPr>
                        <a:t>update high impact existing policies based on new Guiding</a:t>
                      </a:r>
                      <a:r>
                        <a:rPr lang="en-US" sz="1200" baseline="0" dirty="0">
                          <a:solidFill>
                            <a:schemeClr val="accent3"/>
                          </a:solidFill>
                          <a:latin typeface="Lato" panose="020F0502020204030203"/>
                        </a:rPr>
                        <a:t> Principles</a:t>
                      </a:r>
                      <a:endParaRPr lang="en-US" sz="1200" strike="sngStrike" dirty="0">
                        <a:solidFill>
                          <a:schemeClr val="accent3"/>
                        </a:solidFill>
                        <a:latin typeface="Lato" panose="020F0502020204030203"/>
                      </a:endParaRP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499824840"/>
                  </a:ext>
                </a:extLst>
              </a:tr>
              <a:tr h="398697">
                <a:tc>
                  <a:txBody>
                    <a:bodyPr/>
                    <a:lstStyle/>
                    <a:p>
                      <a:pPr marL="228600" indent="-228600">
                        <a:buFont typeface="+mj-lt"/>
                        <a:buAutoNum type="arabicPeriod" startAt="5"/>
                      </a:pPr>
                      <a:r>
                        <a:rPr lang="en-US" sz="1200" dirty="0">
                          <a:solidFill>
                            <a:schemeClr val="accent3"/>
                          </a:solidFill>
                          <a:latin typeface="Lato" panose="020F0502020204030203"/>
                        </a:rPr>
                        <a:t>Policies are maintained in a </a:t>
                      </a:r>
                      <a:r>
                        <a:rPr lang="en-US" sz="1200" b="1" dirty="0">
                          <a:solidFill>
                            <a:schemeClr val="accent3"/>
                          </a:solidFill>
                          <a:latin typeface="Lato" panose="020F0502020204030203"/>
                        </a:rPr>
                        <a:t>user-friendly, organized, central repository to increase awareness and mitigate risk</a:t>
                      </a:r>
                      <a:endParaRPr lang="en-US" sz="1200" dirty="0">
                        <a:solidFill>
                          <a:schemeClr val="accent3"/>
                        </a:solidFill>
                        <a:latin typeface="Lato" panose="020F0502020204030203"/>
                      </a:endParaRP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solidFill>
                            <a:schemeClr val="accent3"/>
                          </a:solidFill>
                          <a:latin typeface="+mn-lt"/>
                        </a:rPr>
                        <a:t>Improve policy accessibility and ease to</a:t>
                      </a:r>
                      <a:r>
                        <a:rPr lang="en-US" sz="1200" baseline="0" dirty="0">
                          <a:solidFill>
                            <a:schemeClr val="accent3"/>
                          </a:solidFill>
                          <a:latin typeface="+mn-lt"/>
                        </a:rPr>
                        <a:t> </a:t>
                      </a:r>
                      <a:r>
                        <a:rPr lang="en-US" sz="1200" dirty="0">
                          <a:solidFill>
                            <a:schemeClr val="accent3"/>
                          </a:solidFill>
                          <a:latin typeface="+mn-lt"/>
                        </a:rPr>
                        <a:t>locate policies (by applicability, type)</a:t>
                      </a: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842334197"/>
                  </a:ext>
                </a:extLst>
              </a:tr>
              <a:tr h="495817">
                <a:tc>
                  <a:txBody>
                    <a:bodyPr/>
                    <a:lstStyle/>
                    <a:p>
                      <a:pPr marL="228600" indent="-228600">
                        <a:buFont typeface="+mj-lt"/>
                        <a:buAutoNum type="arabicPeriod" startAt="6"/>
                      </a:pPr>
                      <a:r>
                        <a:rPr lang="en-US" sz="1200" dirty="0">
                          <a:solidFill>
                            <a:schemeClr val="accent3"/>
                          </a:solidFill>
                          <a:latin typeface="Lato" panose="020F0502020204030203"/>
                        </a:rPr>
                        <a:t>Policies, procedures, and related resources are kept </a:t>
                      </a:r>
                      <a:r>
                        <a:rPr lang="en-US" sz="1200" b="1" dirty="0">
                          <a:solidFill>
                            <a:schemeClr val="accent3"/>
                          </a:solidFill>
                          <a:latin typeface="Lato" panose="020F0502020204030203"/>
                        </a:rPr>
                        <a:t>up-to-date and compliant </a:t>
                      </a:r>
                      <a:r>
                        <a:rPr lang="en-US" sz="1200" dirty="0">
                          <a:solidFill>
                            <a:schemeClr val="accent3"/>
                          </a:solidFill>
                          <a:latin typeface="Lato" panose="020F0502020204030203"/>
                        </a:rPr>
                        <a:t>with relevant requirements</a:t>
                      </a:r>
                    </a:p>
                  </a:txBody>
                  <a:tcPr marL="0" anchor="ctr">
                    <a:lnL w="12700" cap="flat" cmpd="sng" algn="ctr">
                      <a:solidFill>
                        <a:srgbClr val="F6F8FA"/>
                      </a:solidFill>
                      <a:prstDash val="solid"/>
                      <a:round/>
                      <a:headEnd type="none" w="med" len="med"/>
                      <a:tailEnd type="none" w="med" len="med"/>
                    </a:lnL>
                    <a:lnR w="381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12700" cap="flat" cmpd="sng" algn="ctr">
                      <a:solidFill>
                        <a:srgbClr val="F6F8FA"/>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US" sz="1200" dirty="0">
                          <a:solidFill>
                            <a:schemeClr val="accent3"/>
                          </a:solidFill>
                          <a:latin typeface="Lato" panose="020F0502020204030203"/>
                        </a:rPr>
                        <a:t>Review policies according to established cadence and triggers</a:t>
                      </a:r>
                    </a:p>
                    <a:p>
                      <a:pPr marL="171450" indent="-171450">
                        <a:buFont typeface="Arial" panose="020B0604020202020204" pitchFamily="34" charset="0"/>
                        <a:buChar char="•"/>
                      </a:pPr>
                      <a:r>
                        <a:rPr lang="en-US" sz="1200" dirty="0">
                          <a:solidFill>
                            <a:schemeClr val="accent3"/>
                          </a:solidFill>
                          <a:latin typeface="Lato" panose="020F0502020204030203"/>
                        </a:rPr>
                        <a:t>Prevent increase in or reduce amount of legal or regulatory action / fines</a:t>
                      </a:r>
                    </a:p>
                    <a:p>
                      <a:pPr marL="171450" indent="-171450">
                        <a:buFont typeface="Arial" panose="020B0604020202020204" pitchFamily="34" charset="0"/>
                        <a:buChar char="•"/>
                      </a:pPr>
                      <a:r>
                        <a:rPr lang="en-US" sz="1200" dirty="0">
                          <a:solidFill>
                            <a:schemeClr val="accent3"/>
                          </a:solidFill>
                          <a:latin typeface="Lato" panose="020F0502020204030203"/>
                        </a:rPr>
                        <a:t>Maintain only current and active policies on USC intranet sites</a:t>
                      </a:r>
                    </a:p>
                    <a:p>
                      <a:pPr marL="171450" indent="-171450">
                        <a:buFont typeface="Arial" panose="020B0604020202020204" pitchFamily="34" charset="0"/>
                        <a:buChar char="•"/>
                      </a:pPr>
                      <a:r>
                        <a:rPr lang="en-US" sz="1200" dirty="0">
                          <a:solidFill>
                            <a:schemeClr val="accent3"/>
                          </a:solidFill>
                          <a:latin typeface="Lato" panose="020F0502020204030203"/>
                        </a:rPr>
                        <a:t>Reduce or eliminate redundancies, conflicts, and ineffective policies</a:t>
                      </a:r>
                    </a:p>
                  </a:txBody>
                  <a:tcPr marR="0" anchor="ctr">
                    <a:lnL w="38100" cap="flat" cmpd="sng" algn="ctr">
                      <a:solidFill>
                        <a:srgbClr val="F6F8FA"/>
                      </a:solidFill>
                      <a:prstDash val="solid"/>
                      <a:round/>
                      <a:headEnd type="none" w="med" len="med"/>
                      <a:tailEnd type="none" w="med" len="med"/>
                    </a:lnL>
                    <a:lnR w="12700" cap="flat" cmpd="sng" algn="ctr">
                      <a:solidFill>
                        <a:srgbClr val="F6F8FA"/>
                      </a:solidFill>
                      <a:prstDash val="solid"/>
                      <a:round/>
                      <a:headEnd type="none" w="med" len="med"/>
                      <a:tailEnd type="none" w="med" len="med"/>
                    </a:lnR>
                    <a:lnT w="9525" cap="flat" cmpd="sng" algn="ctr">
                      <a:solidFill>
                        <a:schemeClr val="accent4"/>
                      </a:solidFill>
                      <a:prstDash val="solid"/>
                      <a:round/>
                      <a:headEnd type="none" w="med" len="med"/>
                      <a:tailEnd type="none" w="med" len="med"/>
                    </a:lnT>
                    <a:lnB w="12700" cap="flat" cmpd="sng" algn="ctr">
                      <a:solidFill>
                        <a:srgbClr val="F6F8FA"/>
                      </a:solidFill>
                      <a:prstDash val="solid"/>
                      <a:round/>
                      <a:headEnd type="none" w="med" len="med"/>
                      <a:tailEnd type="none" w="med" len="med"/>
                    </a:lnB>
                    <a:noFill/>
                  </a:tcPr>
                </a:tc>
                <a:extLst>
                  <a:ext uri="{0D108BD9-81ED-4DB2-BD59-A6C34878D82A}">
                    <a16:rowId xmlns:a16="http://schemas.microsoft.com/office/drawing/2014/main" val="267589453"/>
                  </a:ext>
                </a:extLst>
              </a:tr>
            </a:tbl>
          </a:graphicData>
        </a:graphic>
      </p:graphicFrame>
    </p:spTree>
    <p:extLst>
      <p:ext uri="{BB962C8B-B14F-4D97-AF65-F5344CB8AC3E}">
        <p14:creationId xmlns:p14="http://schemas.microsoft.com/office/powerpoint/2010/main" val="589806749"/>
      </p:ext>
    </p:extLst>
  </p:cSld>
  <p:clrMapOvr>
    <a:masterClrMapping/>
  </p:clrMapOvr>
  <p:transition spd="slow">
    <p:fade/>
  </p:transition>
</p:sld>
</file>

<file path=ppt/theme/theme1.xml><?xml version="1.0" encoding="utf-8"?>
<a:theme xmlns:a="http://schemas.openxmlformats.org/drawingml/2006/main" name="1_Office Theme">
  <a:themeElements>
    <a:clrScheme name="USC ITS">
      <a:dk1>
        <a:sysClr val="windowText" lastClr="000000"/>
      </a:dk1>
      <a:lt1>
        <a:sysClr val="window" lastClr="FFFFFF"/>
      </a:lt1>
      <a:dk2>
        <a:srgbClr val="000000"/>
      </a:dk2>
      <a:lt2>
        <a:srgbClr val="E7E6E6"/>
      </a:lt2>
      <a:accent1>
        <a:srgbClr val="4B5050"/>
      </a:accent1>
      <a:accent2>
        <a:srgbClr val="991B1E"/>
      </a:accent2>
      <a:accent3>
        <a:srgbClr val="6E7378"/>
      </a:accent3>
      <a:accent4>
        <a:srgbClr val="91969B"/>
      </a:accent4>
      <a:accent5>
        <a:srgbClr val="AAAFB4"/>
      </a:accent5>
      <a:accent6>
        <a:srgbClr val="DCE1E6"/>
      </a:accent6>
      <a:hlink>
        <a:srgbClr val="0563C1"/>
      </a:hlink>
      <a:folHlink>
        <a:srgbClr val="954F72"/>
      </a:folHlink>
    </a:clrScheme>
    <a:fontScheme name="Custom 2">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B7D8FD1CAE9C4DAE5B720F7683C816" ma:contentTypeVersion="8" ma:contentTypeDescription="Create a new document." ma:contentTypeScope="" ma:versionID="6395e2a3e91285f539a7b0bbab9359ab">
  <xsd:schema xmlns:xsd="http://www.w3.org/2001/XMLSchema" xmlns:xs="http://www.w3.org/2001/XMLSchema" xmlns:p="http://schemas.microsoft.com/office/2006/metadata/properties" xmlns:ns2="14350694-b702-491e-8859-6ae16823a889" targetNamespace="http://schemas.microsoft.com/office/2006/metadata/properties" ma:root="true" ma:fieldsID="3b40328262137605bc88169a62d9d6fb" ns2:_="">
    <xsd:import namespace="14350694-b702-491e-8859-6ae16823a88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50694-b702-491e-8859-6ae16823a8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8290CC-C5CD-49A8-8488-03A0BDF25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350694-b702-491e-8859-6ae16823a8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4F7634-7AFE-4981-843A-234DA684083D}">
  <ds:schemaRefs>
    <ds:schemaRef ds:uri="14350694-b702-491e-8859-6ae16823a889"/>
    <ds:schemaRef ds:uri="http://schemas.microsoft.com/office/2006/metadata/properties"/>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www.w3.org/XML/1998/namespace"/>
  </ds:schemaRefs>
</ds:datastoreItem>
</file>

<file path=customXml/itemProps3.xml><?xml version="1.0" encoding="utf-8"?>
<ds:datastoreItem xmlns:ds="http://schemas.openxmlformats.org/officeDocument/2006/customXml" ds:itemID="{35F97CD0-1E91-4D6D-8655-276BF24634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TotalTime>
  <Words>439</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Lato</vt:lpstr>
      <vt:lpstr>Lato Black</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Caitlin Pike</dc:creator>
  <cp:lastModifiedBy>Patricia Hoen</cp:lastModifiedBy>
  <cp:revision>1</cp:revision>
  <dcterms:created xsi:type="dcterms:W3CDTF">2020-10-26T21:59:49Z</dcterms:created>
  <dcterms:modified xsi:type="dcterms:W3CDTF">2020-11-23T23:09:52Z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0x01010006B7D8FD1CAE9C4DAE5B720F7683C816</vt:lpwstr>
  </property>
</Properties>
</file>